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73" r:id="rId12"/>
    <p:sldId id="267" r:id="rId13"/>
    <p:sldId id="268" r:id="rId14"/>
    <p:sldId id="269" r:id="rId15"/>
    <p:sldId id="270" r:id="rId16"/>
    <p:sldId id="282" r:id="rId17"/>
    <p:sldId id="271" r:id="rId18"/>
    <p:sldId id="283" r:id="rId19"/>
    <p:sldId id="272" r:id="rId20"/>
    <p:sldId id="290" r:id="rId21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199F1-7879-4A4D-8F2F-AF891648126B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AD7A5-5E16-41C1-B7BB-CD8E4F6640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281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27A26-389A-4C9A-B440-6E54B6228182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4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6784F-0B0E-4A9C-89F9-DD0F0D21BD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50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elregion.ru/author/?ID=111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7325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6125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Департамент цифрового развития Белгородской области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Мирошников Евгений Владимирович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0169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177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973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0822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2421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30567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5179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7680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8077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Заместитель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министра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просвещения. </a:t>
            </a:r>
            <a:r>
              <a:rPr lang="ru-RU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Ракова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Марина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Николаевна.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2742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Паспорт национального проекта «Образование», утвержденный на заседании президиума Совета при Президенте Российской Федерации по стратегическому развитию и национальным проектам 3 сентября 2018 года.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7629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Создание условий для внедрения к 2024 году современной и безопасной цифровой образовательной среды, обеспечивающей формирование ценности к саморазвитию и самообразованию у обучающихся образовательных организаций всех видов и уровней, путем обновления информационно-коммуникационной инфраструктуры, подготовки кадров, создания федеральной цифровой платформы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Зубарева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Наталия Николаевна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657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8826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1992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782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2487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784F-0B0E-4A9C-89F9-DD0F0D21BD4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89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belregion.ru/author/?ID=11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«О реализации проекта «Цифровая образовательная среда»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4942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6451138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</a:rPr>
                        <a:t>Доля образовательных организаций, расположенных на территории Белгородской области обеспеченных Интернет-соединением со скоростью соединения не менее 100Мб/c – для образовательных организаций, расположенных в городах, 50Мб/c – для образовательных организаций, расположенных в сельской местности и поселках городского типа, а также гарантированным </a:t>
                      </a:r>
                      <a:r>
                        <a:rPr lang="ru-RU" sz="2000" u="none" strike="noStrike" dirty="0" smtClean="0">
                          <a:effectLst/>
                        </a:rPr>
                        <a:t>Интернет-трафиком, 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65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70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75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80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90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100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261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Реализация мероприятий по обеспечению Интернет-соединением осуществляется в рамках федерального проекта «Информационная инфраструктура» национальной программы «Цифровая экономика Российской Федерации</a:t>
            </a:r>
            <a:r>
              <a:rPr lang="ru-RU" sz="2000" dirty="0" smtClean="0"/>
              <a:t>» </a:t>
            </a:r>
          </a:p>
          <a:p>
            <a:pPr marL="0" indent="0" algn="ctr">
              <a:buNone/>
            </a:pPr>
            <a:r>
              <a:rPr lang="ru-RU" sz="2000" b="1" dirty="0" smtClean="0">
                <a:hlinkClick r:id="rId3"/>
              </a:rPr>
              <a:t>Департамент </a:t>
            </a:r>
            <a:r>
              <a:rPr lang="ru-RU" sz="2000" b="1" dirty="0">
                <a:hlinkClick r:id="rId3"/>
              </a:rPr>
              <a:t>цифрового развития Белгородской области</a:t>
            </a:r>
            <a:endParaRPr lang="ru-RU" sz="2000" b="1" dirty="0"/>
          </a:p>
          <a:p>
            <a:endParaRPr lang="ru-RU" sz="2000" dirty="0"/>
          </a:p>
          <a:p>
            <a:r>
              <a:rPr lang="ru-RU" sz="2800" dirty="0" smtClean="0"/>
              <a:t>В рамках ЕИКС необходимая инфраструктура уже существует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355149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3800213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</a:rPr>
                        <a:t>Доля муниципальных образований Белгородской области, в которых внедрена целевая модель цифровой образовательной среды в образовательных организациях, реализующих образовательные программы общего образования и среднего профессионального образования, процент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36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59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72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82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90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100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195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85180445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обучающихся, для которых формируется цифровой образовательный профиль и индивидуальный план обучения (персональная траектория обучения) с использованием федеральной информационно-сервисной платформы цифровой образовательной среды (федеральных цифровых платформ, информационных систем и ресурсов), между которыми обеспечено информационное взаимодействие, в общем числе обучающихся, процент</a:t>
                      </a:r>
                      <a:endParaRPr lang="ru-RU" sz="2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8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10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18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31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56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90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51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012432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образовательных организаций, осуществляющих образовательную деятельность с использованием федеральной информационно-сервисной платформы цифровой образовательной среды (федеральных цифровых платформ, информационных систем и ресурсов), между которыми обеспечено информационное взаимодействие, в общем числе образовательных организаций процент</a:t>
                      </a:r>
                      <a:endParaRPr lang="ru-RU" sz="24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8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10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18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31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56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90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868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6963248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образовательных организаций, осуществляющих образовательную деятельность с использованием федеральной информационно-сервисной платформы цифровой образовательной среды (федеральных цифровых платформ. информационных систем и ресурсов), между которыми обеспечено информационное взаимодействие, в общем числе образовательных организаций процент</a:t>
                      </a:r>
                      <a:endParaRPr lang="ru-RU" sz="2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4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13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19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45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70</a:t>
                      </a:r>
                      <a:endParaRPr lang="ru-RU" sz="20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95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34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68905819"/>
              </p:ext>
            </p:extLst>
          </p:nvPr>
        </p:nvGraphicFramePr>
        <p:xfrm>
          <a:off x="194733" y="1444625"/>
          <a:ext cx="11709401" cy="341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4134"/>
                <a:gridCol w="875813"/>
                <a:gridCol w="995320"/>
                <a:gridCol w="905934"/>
                <a:gridCol w="999066"/>
                <a:gridCol w="922867"/>
                <a:gridCol w="1456267"/>
              </a:tblGrid>
              <a:tr h="106503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2024</a:t>
                      </a:r>
                      <a:endParaRPr lang="ru-RU" sz="2000" dirty="0"/>
                    </a:p>
                  </a:txBody>
                  <a:tcPr/>
                </a:tc>
              </a:tr>
              <a:tr h="10650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программам общего образования и дополнительного образования детей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98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650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программам среднего профессионального образования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703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4643263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обучающихся общего образования и среднего профессионального образования, использующих федеральную информационно-сервисную платформу цифровой образовательной среды (федеральные цифровые платформы, информационные системы и ресурсы) для «горизонтального» обучения и неформального образования , процент</a:t>
                      </a:r>
                      <a:endParaRPr lang="ru-RU" sz="2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0,5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Arial Unicode MS" panose="020B0604020202020204" pitchFamily="34" charset="-128"/>
                        </a:rPr>
                        <a:t>3,7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7,6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5530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743503391"/>
              </p:ext>
            </p:extLst>
          </p:nvPr>
        </p:nvGraphicFramePr>
        <p:xfrm>
          <a:off x="194733" y="1444625"/>
          <a:ext cx="11709401" cy="341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4134"/>
                <a:gridCol w="875813"/>
                <a:gridCol w="995320"/>
                <a:gridCol w="905934"/>
                <a:gridCol w="999066"/>
                <a:gridCol w="1109133"/>
                <a:gridCol w="1270001"/>
              </a:tblGrid>
              <a:tr h="106503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2019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2024</a:t>
                      </a:r>
                      <a:endParaRPr lang="ru-RU" sz="2000" dirty="0"/>
                    </a:p>
                  </a:txBody>
                  <a:tcPr/>
                </a:tc>
              </a:tr>
              <a:tr h="10650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программам общего образования и дополнительного образования детей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3,7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17,5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6503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программам среднего профессионального образования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6,6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9,9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13,3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16,7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99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показатели проекта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66909929"/>
              </p:ext>
            </p:extLst>
          </p:nvPr>
        </p:nvGraphicFramePr>
        <p:xfrm>
          <a:off x="581192" y="2306018"/>
          <a:ext cx="11094466" cy="3544959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7639942"/>
                <a:gridCol w="702734"/>
                <a:gridCol w="524933"/>
                <a:gridCol w="541867"/>
                <a:gridCol w="558800"/>
                <a:gridCol w="541866"/>
                <a:gridCol w="584324"/>
              </a:tblGrid>
              <a:tr h="25913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</a:rPr>
                        <a:t>Целевой </a:t>
                      </a:r>
                      <a:r>
                        <a:rPr lang="ru-RU" sz="2000" u="none" strike="noStrike" dirty="0" smtClean="0">
                          <a:effectLst/>
                        </a:rPr>
                        <a:t>показатель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</a:rPr>
                        <a:t>Период, год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</a:rPr>
                        <a:t>2024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96" marR="3596" marT="3596" marB="0" anchor="b"/>
                </a:tc>
              </a:tr>
              <a:tr h="292816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Доля педагогических работников общего образования, прошедших повышение квалификации в рамках периодической аттестации в цифровой форме с использованием информационного ресурса «одного окна» («Современная цифровая образовательная среда в Российской Федерации») , процент</a:t>
                      </a:r>
                      <a:endParaRPr lang="ru-RU" sz="200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6" marR="3596" marT="3596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0,4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62560" algn="l">
                        <a:lnSpc>
                          <a:spcPts val="18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</a:t>
                      </a: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645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не адаптация </a:t>
            </a:r>
            <a:r>
              <a:rPr lang="ru-RU" b="1" dirty="0"/>
              <a:t>под изменения в будущем, а </a:t>
            </a:r>
            <a:r>
              <a:rPr lang="ru-RU" b="1" dirty="0" smtClean="0"/>
              <a:t> готовность </a:t>
            </a:r>
            <a:r>
              <a:rPr lang="ru-RU" b="1" dirty="0"/>
              <a:t>создавать вокруг себя новую реальность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/>
              <a:t>Марина </a:t>
            </a:r>
            <a:r>
              <a:rPr lang="ru-RU" b="1" dirty="0" err="1"/>
              <a:t>Ракова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14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75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Основание для открытия 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Паспорт национального проекта «Образование», утвержденный на заседании президиума Совета при Президенте Российской Федерации по стратегическому развитию и национальным проектам 3 сентября 2018 года.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1512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ВИЗИТНАЯ КАРТОЧКА РЕГИОНАЛЬНОГО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1880315"/>
            <a:ext cx="11029615" cy="485533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b="1" dirty="0"/>
              <a:t>Цель: </a:t>
            </a:r>
            <a:r>
              <a:rPr lang="ru-RU" sz="2800" dirty="0"/>
              <a:t>Создание условий для внедрения к 2024 году современной и безопасной цифровой образовательной среды, обеспечивающей формирование ценности к саморазвитию и самообразованию у обучающихся образовательных организаций всех видов и уровней, путем обновления информационно-коммуникационной инфраструктуры, подготовки кадров, создания федеральной цифровой </a:t>
            </a:r>
            <a:r>
              <a:rPr lang="ru-RU" sz="2800" dirty="0" smtClean="0"/>
              <a:t>платформы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7268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Связь с государственными программами Белгородской области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81194" y="2294467"/>
            <a:ext cx="5393100" cy="41147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b="1" dirty="0"/>
              <a:t>Государственная программа Белгородской области «Развитие образования Белгородской области на 2014 - 2020 годы» (утвержденная постановлением Правительства области 30 декабря 2013 года №528-пп</a:t>
            </a:r>
            <a:r>
              <a:rPr lang="ru-RU" sz="2400" b="1" dirty="0" smtClean="0"/>
              <a:t>)</a:t>
            </a:r>
            <a:endParaRPr lang="ru-RU" sz="2400" b="1" i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217709" y="2294467"/>
            <a:ext cx="5393100" cy="41147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/>
              <a:t>Государственная программа «Развитие кадровой политики Белгородской области на 2014-2020 годы» (утвержденная постановлением Правительства области от 2013 года № 530-пп)</a:t>
            </a:r>
          </a:p>
        </p:txBody>
      </p:sp>
    </p:spTree>
    <p:extLst>
      <p:ext uri="{BB962C8B-B14F-4D97-AF65-F5344CB8AC3E}">
        <p14:creationId xmlns:p14="http://schemas.microsoft.com/office/powerpoint/2010/main" xmlns="" val="150440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мероприятия проекта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87219" y="2259945"/>
            <a:ext cx="5087075" cy="536005"/>
          </a:xfrm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2019-2024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400" b="1" dirty="0"/>
              <a:t>Внедрение модульной федеральной информационно-сервисной платформы цифровой образовательной среды и набора типовых информационных решений</a:t>
            </a:r>
            <a:endParaRPr lang="ru-RU" sz="2400" b="1" i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2019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Внедрение целевой модели </a:t>
            </a:r>
            <a:r>
              <a:rPr lang="ru-RU" sz="2400" b="1" dirty="0"/>
              <a:t>цифровой образовательной среды</a:t>
            </a:r>
          </a:p>
        </p:txBody>
      </p:sp>
    </p:spTree>
    <p:extLst>
      <p:ext uri="{BB962C8B-B14F-4D97-AF65-F5344CB8AC3E}">
        <p14:creationId xmlns:p14="http://schemas.microsoft.com/office/powerpoint/2010/main" xmlns="" val="9965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мероприятия проекта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2019-2024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Обновлено </a:t>
            </a:r>
            <a:r>
              <a:rPr lang="ru-RU" sz="2400" b="1" dirty="0"/>
              <a:t>информационное наполнение и функциональные возможности открытых и общедоступных информационных </a:t>
            </a:r>
            <a:r>
              <a:rPr lang="ru-RU" sz="2400" b="1" dirty="0" smtClean="0"/>
              <a:t>ресурсов образовательными </a:t>
            </a:r>
            <a:r>
              <a:rPr lang="ru-RU" sz="2400" b="1" dirty="0"/>
              <a:t>организациями </a:t>
            </a:r>
            <a:endParaRPr lang="ru-RU" sz="2400" b="1" i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2019-2021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Обеспечение </a:t>
            </a:r>
            <a:r>
              <a:rPr lang="ru-RU" sz="2400" b="1" dirty="0"/>
              <a:t>Интернет-соединением со скоростью соединения не менее 100 Мб/</a:t>
            </a:r>
            <a:r>
              <a:rPr lang="en-US" sz="2400" b="1" dirty="0"/>
              <a:t>c</a:t>
            </a:r>
            <a:r>
              <a:rPr lang="ru-RU" sz="2400" b="1" dirty="0"/>
              <a:t> </a:t>
            </a:r>
            <a:r>
              <a:rPr lang="ru-RU" sz="2400" b="1" dirty="0" smtClean="0"/>
              <a:t>– расположенных </a:t>
            </a:r>
            <a:r>
              <a:rPr lang="ru-RU" sz="2400" b="1" dirty="0"/>
              <a:t>в городах, 50 Мб/</a:t>
            </a:r>
            <a:r>
              <a:rPr lang="en-US" sz="2400" b="1" dirty="0"/>
              <a:t>c</a:t>
            </a:r>
            <a:r>
              <a:rPr lang="ru-RU" sz="2400" b="1" dirty="0"/>
              <a:t> </a:t>
            </a:r>
            <a:r>
              <a:rPr lang="ru-RU" sz="2400" b="1" dirty="0" smtClean="0"/>
              <a:t>– в </a:t>
            </a:r>
            <a:r>
              <a:rPr lang="ru-RU" sz="2400" b="1" dirty="0"/>
              <a:t>сельской местности и в поселках городского </a:t>
            </a:r>
            <a:r>
              <a:rPr lang="ru-RU" sz="2400" b="1" dirty="0" smtClean="0"/>
              <a:t>типа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75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мероприятия проекта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2024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Все работники, привлекаемые </a:t>
            </a:r>
            <a:r>
              <a:rPr lang="ru-RU" sz="2400" b="1" dirty="0"/>
              <a:t>к образовательной деятельности, осуществили повышение </a:t>
            </a:r>
            <a:r>
              <a:rPr lang="ru-RU" sz="2400" b="1" dirty="0" smtClean="0"/>
              <a:t>квалификации </a:t>
            </a:r>
            <a:r>
              <a:rPr lang="ru-RU" sz="2400" b="1" dirty="0"/>
              <a:t>с целью повышения их компетенций в области современных технологий электронного обучения</a:t>
            </a:r>
            <a:endParaRPr lang="ru-RU" sz="2400" b="1" i="1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2024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Создание 5 центров </a:t>
            </a:r>
            <a:r>
              <a:rPr lang="ru-RU" sz="2400" b="1" dirty="0"/>
              <a:t>цифрового образования </a:t>
            </a:r>
            <a:r>
              <a:rPr lang="ru-RU" sz="2400" b="1" dirty="0" smtClean="0"/>
              <a:t>детей «</a:t>
            </a:r>
            <a:r>
              <a:rPr lang="ru-RU" sz="2400" b="1" dirty="0"/>
              <a:t>IT-куб»</a:t>
            </a:r>
          </a:p>
        </p:txBody>
      </p:sp>
    </p:spTree>
    <p:extLst>
      <p:ext uri="{BB962C8B-B14F-4D97-AF65-F5344CB8AC3E}">
        <p14:creationId xmlns:p14="http://schemas.microsoft.com/office/powerpoint/2010/main" xmlns="" val="39469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Ключевые мероприятия проекта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2019 - 2024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ru-RU" dirty="0" smtClean="0"/>
              <a:t>2024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/>
              <a:t>Внедрение механизмов обеспечения оценки качества результатов промежуточной и итоговой аттестации обучающихся на онлайн-курсах, независимо от места их нахождения, в том числе на основе применения биометрических данных</a:t>
            </a:r>
          </a:p>
          <a:p>
            <a:endParaRPr lang="ru-RU" sz="2400" b="1" i="1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498499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Реализация программы </a:t>
            </a:r>
            <a:r>
              <a:rPr lang="ru-RU" sz="2000" b="1" dirty="0"/>
              <a:t>профессиональной переподготовки руководителей образовательных организаций и органов исполнительной власти субъектов Российской Федерации, осуществляющих государственное управление в сфере образования, по внедрению и функционированию в образовательных организациях целевой модели цифровой образовательной среды</a:t>
            </a:r>
            <a:endParaRPr lang="ru-RU" sz="2000" b="1" i="1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103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2913</TotalTime>
  <Words>940</Words>
  <Application>Microsoft Office PowerPoint</Application>
  <PresentationFormat>Произвольный</PresentationFormat>
  <Paragraphs>213</Paragraphs>
  <Slides>20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Дивиденд</vt:lpstr>
      <vt:lpstr>«О реализации проекта «Цифровая образовательная среда»</vt:lpstr>
      <vt:lpstr>не адаптация под изменения в будущем, а  готовность создавать вокруг себя новую реальность</vt:lpstr>
      <vt:lpstr>Основание для открытия проекта:</vt:lpstr>
      <vt:lpstr>ВИЗИТНАЯ КАРТОЧКА РЕГИОНАЛЬНОГО ПРОЕКТА</vt:lpstr>
      <vt:lpstr>Связь с государственными программами Белгородской области</vt:lpstr>
      <vt:lpstr>Ключевые мероприятия проекта</vt:lpstr>
      <vt:lpstr>Ключевые мероприятия проекта</vt:lpstr>
      <vt:lpstr>Ключевые мероприятия проекта</vt:lpstr>
      <vt:lpstr>Ключевые мероприятия проекта</vt:lpstr>
      <vt:lpstr>Основные показатели проекта</vt:lpstr>
      <vt:lpstr>Слайд 11</vt:lpstr>
      <vt:lpstr>Основные показатели проекта</vt:lpstr>
      <vt:lpstr>Основные показатели проекта</vt:lpstr>
      <vt:lpstr>Основные показатели проекта</vt:lpstr>
      <vt:lpstr>Основные показатели проекта</vt:lpstr>
      <vt:lpstr>Слайд 16</vt:lpstr>
      <vt:lpstr>Основные показатели проекта</vt:lpstr>
      <vt:lpstr>Слайд 18</vt:lpstr>
      <vt:lpstr>Основные показатели проекта</vt:lpstr>
      <vt:lpstr>Спасибо за внимание!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реализации проекта «Цифровая образовательная среда»</dc:title>
  <dc:creator>Олег Наумов</dc:creator>
  <cp:lastModifiedBy>lakomova_m</cp:lastModifiedBy>
  <cp:revision>33</cp:revision>
  <cp:lastPrinted>2019-01-18T06:01:16Z</cp:lastPrinted>
  <dcterms:created xsi:type="dcterms:W3CDTF">2019-01-15T08:58:29Z</dcterms:created>
  <dcterms:modified xsi:type="dcterms:W3CDTF">2019-06-24T16:08:55Z</dcterms:modified>
</cp:coreProperties>
</file>